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69" r:id="rId1"/>
  </p:sldMasterIdLst>
  <p:notesMasterIdLst>
    <p:notesMasterId r:id="rId17"/>
  </p:notesMasterIdLst>
  <p:sldIdLst>
    <p:sldId id="256" r:id="rId2"/>
    <p:sldId id="257" r:id="rId3"/>
    <p:sldId id="271" r:id="rId4"/>
    <p:sldId id="272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embeddedFontLst>
    <p:embeddedFont>
      <p:font typeface="Century Gothic" panose="020B0502020202020204" pitchFamily="34" charset="0"/>
      <p:regular r:id="rId18"/>
      <p:bold r:id="rId19"/>
      <p:italic r:id="rId20"/>
      <p:boldItalic r:id="rId21"/>
    </p:embeddedFont>
    <p:embeddedFont>
      <p:font typeface="Corbel" panose="020B0503020204020204" pitchFamily="3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iMd39W6Pui0WQ+hVTKhdQZQYg9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2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7226e57f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7226e57f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34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71ff2ae5a7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71ff2ae5a7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" name="Google Shape;1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9" name="Google Shape;1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5" name="Google Shape;1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113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5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7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592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5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2296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8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6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416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dspace.com/health-covid-1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uolingo.com/" TargetMode="External"/><Relationship Id="rId5" Type="http://schemas.openxmlformats.org/officeDocument/2006/relationships/hyperlink" Target="https://insighttimer.com/" TargetMode="External"/><Relationship Id="rId4" Type="http://schemas.openxmlformats.org/officeDocument/2006/relationships/hyperlink" Target="https://www.calm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ui6Eyny-Uzy-b0MKzL2EfaTqB0ppgK06" TargetMode="External"/><Relationship Id="rId7" Type="http://schemas.openxmlformats.org/officeDocument/2006/relationships/hyperlink" Target="https://www.downdogapp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rowse.theunderbelly.com/browse" TargetMode="External"/><Relationship Id="rId5" Type="http://schemas.openxmlformats.org/officeDocument/2006/relationships/hyperlink" Target="https://www.urbanasanas.com/" TargetMode="External"/><Relationship Id="rId4" Type="http://schemas.openxmlformats.org/officeDocument/2006/relationships/hyperlink" Target="https://www.healhaus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boxinggym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verybodylosangeles.com/" TargetMode="External"/><Relationship Id="rId4" Type="http://schemas.openxmlformats.org/officeDocument/2006/relationships/hyperlink" Target="https://www.obefitness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bneydance.org/covid-19-resource-lis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stagram.com/questlove/?hl=en" TargetMode="External"/><Relationship Id="rId4" Type="http://schemas.openxmlformats.org/officeDocument/2006/relationships/hyperlink" Target="https://www.instagram.com/dnice/?hl=e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inpop.com/health/diseasesinjuriesandconditions/coronavirus/" TargetMode="External"/><Relationship Id="rId3" Type="http://schemas.openxmlformats.org/officeDocument/2006/relationships/hyperlink" Target="https://www.nasponline.org/resources-and-publications/resources-and-podcasts/school-climate-safety-and-crisis/health-crisis-resources/talking-to-children-about-covid-19-(coronavirus)-a-parent-resource" TargetMode="External"/><Relationship Id="rId7" Type="http://schemas.openxmlformats.org/officeDocument/2006/relationships/hyperlink" Target="https://www.mindheart.co/descargabl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tsonline.org/assets/media/documents/CSTS_FS_Sustaining_Well_Being_Healthcare_Personnel_during.pdf.pdf" TargetMode="External"/><Relationship Id="rId5" Type="http://schemas.openxmlformats.org/officeDocument/2006/relationships/hyperlink" Target="https://www.postregister.com/chronicle/coronavirus/how-to-talk-to-your-kids-about-covid/article_9e41012f-35b6-507a-a117-b60a5f68c1df.html" TargetMode="External"/><Relationship Id="rId4" Type="http://schemas.openxmlformats.org/officeDocument/2006/relationships/hyperlink" Target="https://www.nami.org/getattachment/About-NAMI/NAMI-News/2020/NAMI-Updates-on-the-Coronavirus/COVID-19-Updated-Guide-1.pdf" TargetMode="External"/><Relationship Id="rId9" Type="http://schemas.openxmlformats.org/officeDocument/2006/relationships/hyperlink" Target="https://www.npr.org/sections/goatsandsoda/2020/02/28/809580453/just-for-kids-a-comic-exploring-the-new-coronaviru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lchemyofbreath.com/breathwork-webina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best-meditation-podcasts-477168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19PdslW7i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"/>
          <p:cNvSpPr txBox="1">
            <a:spLocks noGrp="1"/>
          </p:cNvSpPr>
          <p:nvPr>
            <p:ph type="ctrTitle"/>
          </p:nvPr>
        </p:nvSpPr>
        <p:spPr>
          <a:xfrm>
            <a:off x="1109980" y="2057399"/>
            <a:ext cx="9966960" cy="148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entury Gothic"/>
              <a:buNone/>
            </a:pPr>
            <a:r>
              <a:rPr lang="en-US" dirty="0"/>
              <a:t>COPING TOGETHER</a:t>
            </a:r>
            <a:endParaRPr dirty="0"/>
          </a:p>
        </p:txBody>
      </p:sp>
      <p:sp>
        <p:nvSpPr>
          <p:cNvPr id="145" name="Google Shape;145;p1"/>
          <p:cNvSpPr txBox="1">
            <a:spLocks noGrp="1"/>
          </p:cNvSpPr>
          <p:nvPr>
            <p:ph type="subTitle" idx="1"/>
          </p:nvPr>
        </p:nvSpPr>
        <p:spPr>
          <a:xfrm>
            <a:off x="796094" y="3860842"/>
            <a:ext cx="10594731" cy="517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b="1" dirty="0" smtClean="0"/>
              <a:t>Caring for Ourselves &amp; Others in the Time of COVID-19: Tips, Strategies, &amp; Resources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"/>
          <p:cNvSpPr txBox="1">
            <a:spLocks noGrp="1"/>
          </p:cNvSpPr>
          <p:nvPr>
            <p:ph idx="1"/>
          </p:nvPr>
        </p:nvSpPr>
        <p:spPr>
          <a:xfrm>
            <a:off x="597878" y="1608991"/>
            <a:ext cx="11060722" cy="4642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b="1" dirty="0" smtClean="0"/>
              <a:t>“Headspace” </a:t>
            </a:r>
            <a:r>
              <a:rPr lang="en-US" dirty="0"/>
              <a:t>is currently free for </a:t>
            </a:r>
            <a:r>
              <a:rPr lang="en-US" dirty="0" smtClean="0"/>
              <a:t>healthcare </a:t>
            </a:r>
            <a:r>
              <a:rPr lang="en-US" dirty="0"/>
              <a:t>providers </a:t>
            </a:r>
            <a:endParaRPr lang="en-US" dirty="0" smtClean="0"/>
          </a:p>
          <a:p>
            <a:pPr marL="685800" lvl="1" indent="-355600"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en-US" dirty="0" smtClean="0"/>
              <a:t>Here </a:t>
            </a:r>
            <a:r>
              <a:rPr lang="en-US" dirty="0" smtClean="0"/>
              <a:t>is the info: 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</a:t>
            </a:r>
            <a:r>
              <a:rPr lang="en-US" u="sng" dirty="0" smtClean="0">
                <a:solidFill>
                  <a:schemeClr val="hlink"/>
                </a:solidFill>
                <a:hlinkClick r:id="rId3"/>
              </a:rPr>
              <a:t>www.headspace.com/health-covid-19</a:t>
            </a:r>
            <a:endParaRPr lang="en-US" u="sng" dirty="0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 smtClean="0"/>
              <a:t>"Calm” </a:t>
            </a:r>
            <a:r>
              <a:rPr lang="en-US" dirty="0" smtClean="0"/>
              <a:t>app - </a:t>
            </a:r>
            <a:r>
              <a:rPr lang="en-US" dirty="0"/>
              <a:t>good for mediation and sleep: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https://www.calm.com</a:t>
            </a:r>
            <a:r>
              <a:rPr lang="en-US" u="sng" dirty="0" smtClean="0">
                <a:solidFill>
                  <a:schemeClr val="hlink"/>
                </a:solidFill>
                <a:hlinkClick r:id="rId4"/>
              </a:rPr>
              <a:t>/</a:t>
            </a:r>
            <a:endParaRPr lang="en-US" u="sng" dirty="0" smtClean="0">
              <a:solidFill>
                <a:schemeClr val="hlink"/>
              </a:solidFill>
            </a:endParaRPr>
          </a:p>
          <a:p>
            <a:pPr marL="1143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Insight Timer </a:t>
            </a:r>
            <a:r>
              <a:rPr lang="en-US" dirty="0"/>
              <a:t>for meditation: </a:t>
            </a:r>
            <a:r>
              <a:rPr lang="en-US" u="sng" dirty="0">
                <a:solidFill>
                  <a:schemeClr val="hlink"/>
                </a:solidFill>
                <a:hlinkClick r:id="rId5"/>
              </a:rPr>
              <a:t>https://insighttimer.com/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Distract</a:t>
            </a:r>
            <a:r>
              <a:rPr lang="en-US" dirty="0"/>
              <a:t> yourself by learning a new language: </a:t>
            </a:r>
            <a:r>
              <a:rPr lang="en-US" u="sng" dirty="0">
                <a:solidFill>
                  <a:schemeClr val="hlink"/>
                </a:solidFill>
                <a:hlinkClick r:id="rId6"/>
              </a:rPr>
              <a:t>https://www.duolingo.com/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77714"/>
            <a:ext cx="10348546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Apps to Explore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"/>
          <p:cNvSpPr txBox="1">
            <a:spLocks noGrp="1"/>
          </p:cNvSpPr>
          <p:nvPr>
            <p:ph idx="1"/>
          </p:nvPr>
        </p:nvSpPr>
        <p:spPr>
          <a:xfrm>
            <a:off x="606670" y="1529862"/>
            <a:ext cx="10981592" cy="474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Many are offering free and sliding scale online yoga classes </a:t>
            </a:r>
            <a:r>
              <a:rPr lang="en-US" dirty="0" smtClean="0"/>
              <a:t>now - here </a:t>
            </a:r>
            <a:r>
              <a:rPr lang="en-US" dirty="0"/>
              <a:t>are some </a:t>
            </a:r>
            <a:r>
              <a:rPr lang="en-US" dirty="0" smtClean="0"/>
              <a:t>options, </a:t>
            </a:r>
            <a:r>
              <a:rPr lang="en-US" dirty="0"/>
              <a:t>though there are many more!</a:t>
            </a:r>
            <a:endParaRPr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Yoga for Uncertain Times </a:t>
            </a:r>
            <a:r>
              <a:rPr lang="en-US" b="1" dirty="0" smtClean="0"/>
              <a:t>Playlist</a:t>
            </a:r>
            <a:r>
              <a:rPr lang="en-US" dirty="0"/>
              <a:t>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https://www.youtube.com/playlist?list=PLui6Eyny-Uzy-b0MKzL2EfaTqB0ppgK06</a:t>
            </a:r>
            <a:endParaRPr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Heal </a:t>
            </a:r>
            <a:r>
              <a:rPr lang="en-US" b="1" dirty="0" err="1"/>
              <a:t>Haus</a:t>
            </a:r>
            <a:r>
              <a:rPr lang="en-US" dirty="0"/>
              <a:t>: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https://www.healhaus.com/</a:t>
            </a:r>
            <a:endParaRPr dirty="0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b="1" dirty="0"/>
              <a:t>Urban </a:t>
            </a:r>
            <a:r>
              <a:rPr lang="en-US" sz="2000" b="1" dirty="0" err="1"/>
              <a:t>Asanas</a:t>
            </a:r>
            <a:r>
              <a:rPr lang="en-US" sz="2000" dirty="0"/>
              <a:t>: </a:t>
            </a:r>
            <a:r>
              <a:rPr lang="en-US" sz="2000" u="sng" dirty="0">
                <a:solidFill>
                  <a:schemeClr val="hlink"/>
                </a:solidFill>
                <a:hlinkClick r:id="rId5"/>
              </a:rPr>
              <a:t>https://www.urbanasanas.com/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9144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b="1" dirty="0"/>
              <a:t>The Underbelly</a:t>
            </a:r>
            <a:r>
              <a:rPr lang="en-US" sz="2000" dirty="0"/>
              <a:t>: </a:t>
            </a:r>
            <a:r>
              <a:rPr lang="en-US" sz="2000" u="sng" dirty="0">
                <a:solidFill>
                  <a:schemeClr val="hlink"/>
                </a:solidFill>
                <a:hlinkClick r:id="rId6"/>
              </a:rPr>
              <a:t>https://browse.theunderbelly.com/browse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9144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b="1" dirty="0"/>
              <a:t>Down Dog app is free until 4/1</a:t>
            </a:r>
            <a:r>
              <a:rPr lang="en-US" sz="2000" dirty="0"/>
              <a:t>: </a:t>
            </a:r>
            <a:r>
              <a:rPr lang="en-US" sz="2000" u="sng" dirty="0">
                <a:solidFill>
                  <a:schemeClr val="hlink"/>
                </a:solidFill>
                <a:hlinkClick r:id="rId7"/>
              </a:rPr>
              <a:t>https://www.downdogapp.com/</a:t>
            </a:r>
            <a:endParaRPr sz="2000" dirty="0"/>
          </a:p>
          <a:p>
            <a:pPr marL="18288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77714"/>
            <a:ext cx="10348546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Online Yoga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"/>
          <p:cNvSpPr txBox="1">
            <a:spLocks noGrp="1"/>
          </p:cNvSpPr>
          <p:nvPr>
            <p:ph idx="1"/>
          </p:nvPr>
        </p:nvSpPr>
        <p:spPr>
          <a:xfrm>
            <a:off x="606669" y="1529861"/>
            <a:ext cx="10946423" cy="4862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If working out is your usual stress-reliever, here are some options for at-home workouts - there are many gyms/trainers offering these services </a:t>
            </a:r>
            <a:r>
              <a:rPr lang="en-US" sz="2400" dirty="0" smtClean="0"/>
              <a:t>now</a:t>
            </a:r>
          </a:p>
          <a:p>
            <a:pPr marL="114300" lvl="0" indent="0">
              <a:spcBef>
                <a:spcPts val="0"/>
              </a:spcBef>
              <a:buNone/>
            </a:pPr>
            <a:endParaRPr lang="en-US" sz="2400" dirty="0"/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200" b="1" dirty="0"/>
              <a:t>Church Street Boxing </a:t>
            </a:r>
            <a:r>
              <a:rPr lang="en-US" sz="2200" dirty="0"/>
              <a:t>is streaming free </a:t>
            </a:r>
            <a:r>
              <a:rPr lang="en-US" sz="2200" dirty="0" smtClean="0"/>
              <a:t>classes</a:t>
            </a:r>
            <a:r>
              <a:rPr lang="en-US" sz="2200" dirty="0"/>
              <a:t>: </a:t>
            </a:r>
            <a:r>
              <a:rPr lang="en-US" sz="2200" u="sng" dirty="0">
                <a:solidFill>
                  <a:schemeClr val="hlink"/>
                </a:solidFill>
                <a:hlinkClick r:id="rId3"/>
              </a:rPr>
              <a:t>http://csboxinggym.com/</a:t>
            </a:r>
            <a:endParaRPr lang="en-US" sz="2200" dirty="0"/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200" dirty="0" smtClean="0"/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200" b="1" dirty="0" err="1" smtClean="0"/>
              <a:t>Obe</a:t>
            </a:r>
            <a:r>
              <a:rPr lang="en-US" sz="2200" b="1" dirty="0" smtClean="0"/>
              <a:t> Fitness - </a:t>
            </a:r>
            <a:r>
              <a:rPr lang="en-US" sz="2200" dirty="0" smtClean="0"/>
              <a:t>1 </a:t>
            </a:r>
            <a:r>
              <a:rPr lang="en-US" sz="2200" dirty="0"/>
              <a:t>month free trial with code “ATHOME”: </a:t>
            </a:r>
            <a:r>
              <a:rPr lang="en-US" sz="2200" u="sng" dirty="0">
                <a:solidFill>
                  <a:schemeClr val="hlink"/>
                </a:solidFill>
                <a:hlinkClick r:id="rId4"/>
              </a:rPr>
              <a:t>https://</a:t>
            </a:r>
            <a:r>
              <a:rPr lang="en-US" sz="2200" u="sng" dirty="0" smtClean="0">
                <a:solidFill>
                  <a:schemeClr val="hlink"/>
                </a:solidFill>
                <a:hlinkClick r:id="rId4"/>
              </a:rPr>
              <a:t>www.obefitness.com/</a:t>
            </a:r>
            <a:endParaRPr lang="en-US" sz="2200" u="sng" dirty="0">
              <a:solidFill>
                <a:schemeClr val="hlink"/>
              </a:solidFill>
            </a:endParaRP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200" u="sng" dirty="0" smtClean="0">
              <a:solidFill>
                <a:schemeClr val="hlink"/>
              </a:solidFill>
            </a:endParaRP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200" b="1" dirty="0" smtClean="0"/>
              <a:t>Everybody </a:t>
            </a:r>
            <a:r>
              <a:rPr lang="en-US" sz="2200" b="1" dirty="0"/>
              <a:t>Los Angeles </a:t>
            </a:r>
            <a:r>
              <a:rPr lang="en-US" sz="2200" dirty="0"/>
              <a:t>is offering a variety of streaming classes: </a:t>
            </a:r>
            <a:r>
              <a:rPr lang="en-US" sz="2200" u="sng" dirty="0">
                <a:solidFill>
                  <a:schemeClr val="hlink"/>
                </a:solidFill>
                <a:hlinkClick r:id="rId5"/>
              </a:rPr>
              <a:t>https://www.everybodylosangeles.com/</a:t>
            </a:r>
            <a:endParaRPr sz="2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77714"/>
            <a:ext cx="10348546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Online Workouts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"/>
          <p:cNvSpPr txBox="1">
            <a:spLocks noGrp="1"/>
          </p:cNvSpPr>
          <p:nvPr>
            <p:ph idx="1"/>
          </p:nvPr>
        </p:nvSpPr>
        <p:spPr>
          <a:xfrm>
            <a:off x="720969" y="1608992"/>
            <a:ext cx="10849708" cy="394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If dancing is more your style, Gibney Dance has compiled a list of online dance classes and </a:t>
            </a:r>
            <a:r>
              <a:rPr lang="en-US" dirty="0" smtClean="0"/>
              <a:t>resources: </a:t>
            </a:r>
            <a:r>
              <a:rPr lang="en-US" u="sng" dirty="0" smtClean="0">
                <a:solidFill>
                  <a:schemeClr val="hlink"/>
                </a:solidFill>
                <a:hlinkClick r:id="rId3"/>
              </a:rPr>
              <a:t>https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://gibneydance.org/covid-19-resource-list/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Various DJs are doing sets via Instagram Live that many have found </a:t>
            </a:r>
            <a:r>
              <a:rPr lang="en-US" dirty="0" smtClean="0"/>
              <a:t>helpful and fun!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DJ D-Nice: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https://www.instagram.com/dnice/?hl=en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Questlove: </a:t>
            </a:r>
            <a:r>
              <a:rPr lang="en-US" u="sng" dirty="0">
                <a:solidFill>
                  <a:schemeClr val="hlink"/>
                </a:solidFill>
                <a:hlinkClick r:id="rId5"/>
              </a:rPr>
              <a:t>https://www.instagram.com/questlove/?hl=en</a:t>
            </a:r>
            <a:endParaRPr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43000" y="477714"/>
            <a:ext cx="10348546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Online Dance Classes/Parties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"/>
          <p:cNvSpPr txBox="1">
            <a:spLocks noGrp="1"/>
          </p:cNvSpPr>
          <p:nvPr>
            <p:ph idx="1"/>
          </p:nvPr>
        </p:nvSpPr>
        <p:spPr>
          <a:xfrm>
            <a:off x="923192" y="14859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indent="-342900">
              <a:spcBef>
                <a:spcPts val="0"/>
              </a:spcBef>
              <a:buSzPts val="1800"/>
            </a:pPr>
            <a:r>
              <a:rPr lang="en-US" sz="2800" dirty="0" smtClean="0"/>
              <a:t>Remember, we </a:t>
            </a:r>
            <a:r>
              <a:rPr lang="en-US" sz="2800" dirty="0"/>
              <a:t>are in this </a:t>
            </a:r>
            <a:r>
              <a:rPr lang="en-US" sz="2800" i="1" u="sng" dirty="0"/>
              <a:t>together </a:t>
            </a:r>
            <a:endParaRPr sz="2800" i="1" u="sng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800" dirty="0"/>
              <a:t>Let’s tell ourselves what we tell our </a:t>
            </a:r>
            <a:r>
              <a:rPr lang="en-US" sz="2800" dirty="0" smtClean="0"/>
              <a:t>patients:</a:t>
            </a:r>
            <a:endParaRPr sz="2800"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800" i="1" dirty="0"/>
              <a:t>You are strong </a:t>
            </a:r>
            <a:endParaRPr sz="2800" i="1"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800" i="1" dirty="0"/>
              <a:t>You can do this</a:t>
            </a:r>
            <a:endParaRPr sz="2800" i="1"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800" i="1" dirty="0"/>
              <a:t>You are not alone</a:t>
            </a:r>
            <a:endParaRPr sz="2800" i="1" dirty="0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77714"/>
            <a:ext cx="10093569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We Got This…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7226e57f5c_0_0"/>
          <p:cNvSpPr txBox="1">
            <a:spLocks noGrp="1"/>
          </p:cNvSpPr>
          <p:nvPr>
            <p:ph idx="1"/>
          </p:nvPr>
        </p:nvSpPr>
        <p:spPr>
          <a:xfrm>
            <a:off x="782516" y="1723292"/>
            <a:ext cx="10541976" cy="437270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342900">
              <a:spcBef>
                <a:spcPts val="1000"/>
              </a:spcBef>
              <a:buSzPts val="1800"/>
            </a:pPr>
            <a:r>
              <a:rPr lang="en-US" sz="2800" dirty="0" smtClean="0"/>
              <a:t>Thank </a:t>
            </a:r>
            <a:r>
              <a:rPr lang="en-US" sz="2800" dirty="0"/>
              <a:t>you for your amazing work and </a:t>
            </a:r>
            <a:r>
              <a:rPr lang="en-US" sz="2800" dirty="0" smtClean="0"/>
              <a:t>compassion</a:t>
            </a:r>
            <a:endParaRPr sz="2800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800" dirty="0"/>
              <a:t>Our great reputation is singularly because of </a:t>
            </a:r>
            <a:r>
              <a:rPr lang="en-US" sz="2800" dirty="0" smtClean="0"/>
              <a:t>you</a:t>
            </a:r>
            <a:endParaRPr sz="2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800" dirty="0"/>
              <a:t>Sending you all love, strength, and </a:t>
            </a:r>
            <a:r>
              <a:rPr lang="en-US" sz="2800" dirty="0" smtClean="0"/>
              <a:t>socially-distant </a:t>
            </a:r>
            <a:r>
              <a:rPr lang="en-US" sz="2800" dirty="0"/>
              <a:t>hugs and high </a:t>
            </a:r>
            <a:r>
              <a:rPr lang="en-US" sz="2800" dirty="0" smtClean="0"/>
              <a:t>fives!</a:t>
            </a:r>
            <a:endParaRPr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30923" y="512883"/>
            <a:ext cx="10093569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Y’all Are Amazing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>
            <a:spLocks noGrp="1"/>
          </p:cNvSpPr>
          <p:nvPr>
            <p:ph idx="1"/>
          </p:nvPr>
        </p:nvSpPr>
        <p:spPr>
          <a:xfrm>
            <a:off x="719530" y="1635369"/>
            <a:ext cx="10820400" cy="405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We </a:t>
            </a:r>
            <a:r>
              <a:rPr lang="en-US" sz="2800" dirty="0"/>
              <a:t>are experiencing an unprecedented and unique moment in history</a:t>
            </a:r>
            <a:endParaRPr sz="2800" dirty="0"/>
          </a:p>
          <a:p>
            <a:pPr marL="5969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sz="2800" dirty="0"/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We are helpers and healers on the frontlines, but we are also </a:t>
            </a:r>
            <a:r>
              <a:rPr lang="en-US" sz="2800" i="1" dirty="0"/>
              <a:t>humans </a:t>
            </a:r>
            <a:r>
              <a:rPr lang="en-US" sz="2800" dirty="0" smtClean="0"/>
              <a:t>sharing </a:t>
            </a:r>
            <a:r>
              <a:rPr lang="en-US" sz="2800" dirty="0"/>
              <a:t>a collective uncertainty </a:t>
            </a:r>
            <a:endParaRPr sz="2800" dirty="0"/>
          </a:p>
          <a:p>
            <a:pPr marL="5969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sz="2800" dirty="0"/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As helpers, it can sometimes be difficult to ask for help ourselves</a:t>
            </a:r>
            <a:endParaRPr sz="2800" dirty="0"/>
          </a:p>
          <a:p>
            <a:pPr marL="5969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sz="2800" dirty="0"/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We at Psychology want to provide everyone with resources as we navigate through this together</a:t>
            </a:r>
            <a:endParaRPr sz="2800" dirty="0"/>
          </a:p>
        </p:txBody>
      </p:sp>
      <p:sp>
        <p:nvSpPr>
          <p:cNvPr id="3" name="Google Shape;155;p3"/>
          <p:cNvSpPr txBox="1">
            <a:spLocks noGrp="1"/>
          </p:cNvSpPr>
          <p:nvPr>
            <p:ph type="title"/>
          </p:nvPr>
        </p:nvSpPr>
        <p:spPr>
          <a:xfrm>
            <a:off x="1889149" y="562151"/>
            <a:ext cx="9650781" cy="1073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n-US" b="1" dirty="0" smtClean="0"/>
              <a:t>The Collective Experience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55041"/>
            <a:ext cx="10250905" cy="1060938"/>
          </a:xfrm>
        </p:spPr>
        <p:txBody>
          <a:bodyPr/>
          <a:lstStyle/>
          <a:p>
            <a:pPr algn="r"/>
            <a:r>
              <a:rPr lang="en-US" b="1" dirty="0" smtClean="0"/>
              <a:t>Our Feelings Are Normal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461" y="1515979"/>
            <a:ext cx="11079233" cy="4884821"/>
          </a:xfrm>
        </p:spPr>
        <p:txBody>
          <a:bodyPr>
            <a:normAutofit lnSpcReduction="10000"/>
          </a:bodyPr>
          <a:lstStyle/>
          <a:p>
            <a:r>
              <a:rPr lang="en-US" sz="2300" dirty="0" smtClean="0"/>
              <a:t>It’s </a:t>
            </a:r>
            <a:r>
              <a:rPr lang="en-US" sz="2300" i="1" u="sng" dirty="0" smtClean="0"/>
              <a:t>okay</a:t>
            </a:r>
            <a:r>
              <a:rPr lang="en-US" sz="2300" i="1" dirty="0"/>
              <a:t> </a:t>
            </a:r>
            <a:r>
              <a:rPr lang="en-US" sz="2300" dirty="0" smtClean="0"/>
              <a:t>to feel anxious…actually, it’d be more alarming if we didn’t feel anxious right now</a:t>
            </a:r>
          </a:p>
          <a:p>
            <a:pPr lvl="1"/>
            <a:r>
              <a:rPr lang="en-US" sz="2300" dirty="0" smtClean="0"/>
              <a:t>Allow yourself moments to feel it</a:t>
            </a:r>
          </a:p>
          <a:p>
            <a:pPr lvl="1"/>
            <a:r>
              <a:rPr lang="en-US" sz="2300" dirty="0" smtClean="0"/>
              <a:t>Constantly fighting it is exhausting, so allow yourself these moments to </a:t>
            </a:r>
            <a:r>
              <a:rPr lang="en-US" sz="2300" i="1" dirty="0" smtClean="0"/>
              <a:t>feel</a:t>
            </a:r>
            <a:r>
              <a:rPr lang="en-US" sz="2300" dirty="0"/>
              <a:t> </a:t>
            </a:r>
            <a:r>
              <a:rPr lang="en-US" sz="2300" dirty="0" smtClean="0"/>
              <a:t>(cry, vent, reach out to someone you trust) – it will help us to be more effective providers now and in the long-term</a:t>
            </a:r>
          </a:p>
          <a:p>
            <a:r>
              <a:rPr lang="en-US" sz="2300" dirty="0"/>
              <a:t>Fear of being a vector for this to your patients, peers, loved ones at home is </a:t>
            </a:r>
            <a:r>
              <a:rPr lang="en-US" sz="2300" u="sng" dirty="0" smtClean="0"/>
              <a:t>normal</a:t>
            </a:r>
          </a:p>
          <a:p>
            <a:pPr lvl="1"/>
            <a:r>
              <a:rPr lang="en-US" sz="2300" i="1" u="sng" dirty="0" smtClean="0"/>
              <a:t>Focus </a:t>
            </a:r>
            <a:r>
              <a:rPr lang="en-US" sz="2300" i="1" u="sng" dirty="0"/>
              <a:t>on what we can control</a:t>
            </a:r>
            <a:r>
              <a:rPr lang="en-US" sz="2300" dirty="0"/>
              <a:t>: stay home if sick, wash </a:t>
            </a:r>
            <a:r>
              <a:rPr lang="en-US" sz="2300" dirty="0" smtClean="0"/>
              <a:t>hands/sanitize often, </a:t>
            </a:r>
            <a:r>
              <a:rPr lang="en-US" sz="2300" dirty="0"/>
              <a:t>avoid touching </a:t>
            </a:r>
            <a:r>
              <a:rPr lang="en-US" sz="2300" dirty="0" smtClean="0"/>
              <a:t>your face, and take advantage of opportunities for social distancing </a:t>
            </a:r>
          </a:p>
          <a:p>
            <a:r>
              <a:rPr lang="en-US" sz="2300" dirty="0"/>
              <a:t>Guilt about maybe having been a vector to a confirmed </a:t>
            </a:r>
            <a:r>
              <a:rPr lang="en-US" sz="2300" dirty="0" smtClean="0"/>
              <a:t>positive </a:t>
            </a:r>
            <a:r>
              <a:rPr lang="en-US" sz="2300" dirty="0"/>
              <a:t>patient is </a:t>
            </a:r>
            <a:r>
              <a:rPr lang="en-US" sz="2300" u="sng" dirty="0" smtClean="0"/>
              <a:t>normal</a:t>
            </a:r>
          </a:p>
          <a:p>
            <a:pPr lvl="1"/>
            <a:r>
              <a:rPr lang="en-US" sz="2300" dirty="0" smtClean="0"/>
              <a:t>It’s not your fault that you were doing the job asked of you</a:t>
            </a:r>
          </a:p>
          <a:p>
            <a:pPr lvl="1"/>
            <a:r>
              <a:rPr lang="en-US" sz="2300" dirty="0" smtClean="0"/>
              <a:t>There is </a:t>
            </a:r>
            <a:r>
              <a:rPr lang="en-US" sz="2300" i="1" dirty="0" smtClean="0"/>
              <a:t>no reliable way</a:t>
            </a:r>
            <a:r>
              <a:rPr lang="en-US" sz="2300" dirty="0" smtClean="0"/>
              <a:t> to determine the origin/course of this novel virus through our hospital</a:t>
            </a:r>
            <a:endParaRPr lang="en-US" sz="2300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417" y="459482"/>
            <a:ext cx="9875520" cy="1092591"/>
          </a:xfrm>
        </p:spPr>
        <p:txBody>
          <a:bodyPr/>
          <a:lstStyle/>
          <a:p>
            <a:pPr algn="r"/>
            <a:r>
              <a:rPr lang="en-US" b="1" dirty="0" smtClean="0"/>
              <a:t>Worrying About Our Families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705" y="1552073"/>
            <a:ext cx="10756232" cy="499310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Many of us carry the added weight of concern about the well-being of our family/friends – this is also </a:t>
            </a:r>
            <a:r>
              <a:rPr lang="en-US" sz="2400" u="sng" dirty="0" smtClean="0"/>
              <a:t>normal</a:t>
            </a:r>
          </a:p>
          <a:p>
            <a:r>
              <a:rPr lang="en-US" sz="2400" dirty="0" smtClean="0"/>
              <a:t>Remember that we are in the unique position as healthcare workers to have access to the most accurate, up-to-date information about COVID-19, which can be passed along to our loved ones to keep them safe</a:t>
            </a:r>
          </a:p>
          <a:p>
            <a:r>
              <a:rPr lang="en-US" sz="2400" dirty="0" smtClean="0"/>
              <a:t>We can use our knowledge to maintain proper precautions at home, which in turn limits risk to members of our households   </a:t>
            </a:r>
          </a:p>
          <a:p>
            <a:r>
              <a:rPr lang="en-US" sz="2400" dirty="0" smtClean="0"/>
              <a:t>Stay connected with loved ones (outside your home) via phone/video-chat for support and peace of mind that they are healthy and safe</a:t>
            </a:r>
          </a:p>
          <a:p>
            <a:r>
              <a:rPr lang="en-US" sz="2400" dirty="0" smtClean="0"/>
              <a:t>On the flip side, it is not uncommon to feel overwhelmed by family/friends frequently expressing concern for </a:t>
            </a:r>
            <a:r>
              <a:rPr lang="en-US" sz="2400" i="1" u="sng" dirty="0" smtClean="0"/>
              <a:t>us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Validate concerns</a:t>
            </a:r>
          </a:p>
          <a:p>
            <a:pPr lvl="1"/>
            <a:r>
              <a:rPr lang="en-US" sz="2400" dirty="0" smtClean="0"/>
              <a:t>Remind </a:t>
            </a:r>
            <a:r>
              <a:rPr lang="en-US" sz="2400" dirty="0"/>
              <a:t>them that working at a hospital means helping people who are </a:t>
            </a:r>
            <a:r>
              <a:rPr lang="en-US" sz="2400" dirty="0" smtClean="0"/>
              <a:t>sick</a:t>
            </a:r>
          </a:p>
          <a:p>
            <a:pPr lvl="1"/>
            <a:r>
              <a:rPr lang="en-US" sz="2400" dirty="0" smtClean="0"/>
              <a:t>Assure </a:t>
            </a:r>
            <a:r>
              <a:rPr lang="en-US" sz="2400" dirty="0"/>
              <a:t>them that you are taking all steps to protect </a:t>
            </a:r>
            <a:r>
              <a:rPr lang="en-US" sz="2400" dirty="0" smtClean="0"/>
              <a:t>yourself</a:t>
            </a:r>
          </a:p>
          <a:p>
            <a:pPr lvl="1"/>
            <a:r>
              <a:rPr lang="en-US" sz="2400" dirty="0" smtClean="0"/>
              <a:t>Consider setting boundaries and/or scheduling “check-ins” with family/friends to ease feelings of overwhelm if/when responding to an influx of messages feels burdensome</a:t>
            </a:r>
          </a:p>
          <a:p>
            <a:pPr lvl="1"/>
            <a:r>
              <a:rPr lang="en-US" sz="2400" dirty="0" smtClean="0"/>
              <a:t>Remind them that isolation/separation is </a:t>
            </a:r>
            <a:r>
              <a:rPr lang="en-US" sz="2400" i="1" dirty="0" smtClean="0"/>
              <a:t>temporary 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969" y="501316"/>
            <a:ext cx="10339754" cy="999392"/>
          </a:xfrm>
        </p:spPr>
        <p:txBody>
          <a:bodyPr/>
          <a:lstStyle/>
          <a:p>
            <a:pPr algn="r"/>
            <a:r>
              <a:rPr lang="en-US" b="1" dirty="0" smtClean="0"/>
              <a:t>Talking To Your Kids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68" y="1624262"/>
            <a:ext cx="10972800" cy="4716379"/>
          </a:xfrm>
        </p:spPr>
        <p:txBody>
          <a:bodyPr>
            <a:normAutofit/>
          </a:bodyPr>
          <a:lstStyle/>
          <a:p>
            <a:pPr marL="457200" indent="-342900">
              <a:spcBef>
                <a:spcPts val="1000"/>
              </a:spcBef>
              <a:buSzPts val="1800"/>
            </a:pPr>
            <a:r>
              <a:rPr lang="en-US" dirty="0" smtClean="0"/>
              <a:t>Start </a:t>
            </a:r>
            <a:r>
              <a:rPr lang="en-US" dirty="0"/>
              <a:t>by letting children ask questions (e.g., “Hey honey, what questions do you have</a:t>
            </a:r>
            <a:r>
              <a:rPr lang="en-US" dirty="0" smtClean="0"/>
              <a:t>?”)</a:t>
            </a:r>
          </a:p>
          <a:p>
            <a:pPr marL="685800" lvl="1" indent="-342900">
              <a:spcBef>
                <a:spcPts val="400"/>
              </a:spcBef>
              <a:spcAft>
                <a:spcPts val="200"/>
              </a:spcAft>
              <a:buSzPts val="1800"/>
            </a:pPr>
            <a:r>
              <a:rPr lang="en-US" dirty="0" smtClean="0"/>
              <a:t>Allows </a:t>
            </a:r>
            <a:r>
              <a:rPr lang="en-US" dirty="0"/>
              <a:t>you to assess what they already know, directs the information you provide, decreases chances of overwhelming children with too much </a:t>
            </a:r>
            <a:r>
              <a:rPr lang="en-US" dirty="0" smtClean="0"/>
              <a:t>detail</a:t>
            </a:r>
          </a:p>
          <a:p>
            <a:pPr marL="342900" lvl="1" indent="0">
              <a:spcBef>
                <a:spcPts val="1000"/>
              </a:spcBef>
              <a:buSzPts val="1800"/>
              <a:buNone/>
            </a:pPr>
            <a:endParaRPr lang="en-US" sz="800" dirty="0" smtClean="0"/>
          </a:p>
          <a:p>
            <a:pPr marL="457200" indent="-342900">
              <a:spcBef>
                <a:spcPts val="1000"/>
              </a:spcBef>
              <a:buSzPts val="1800"/>
            </a:pPr>
            <a:r>
              <a:rPr lang="en-US" dirty="0" smtClean="0"/>
              <a:t>Set limits for media </a:t>
            </a:r>
            <a:r>
              <a:rPr lang="en-US" dirty="0"/>
              <a:t>exposure (applies to us as well</a:t>
            </a:r>
            <a:r>
              <a:rPr lang="en-US" dirty="0" smtClean="0"/>
              <a:t>!) - media </a:t>
            </a:r>
            <a:r>
              <a:rPr lang="en-US" dirty="0"/>
              <a:t>information can be overwhelming and highlight danger rather than emphasizing the protective measures hospital employees </a:t>
            </a:r>
            <a:r>
              <a:rPr lang="en-US" dirty="0" smtClean="0"/>
              <a:t>take</a:t>
            </a:r>
          </a:p>
          <a:p>
            <a:pPr marL="114300" indent="0">
              <a:spcBef>
                <a:spcPts val="1000"/>
              </a:spcBef>
              <a:buSzPts val="1800"/>
              <a:buNone/>
            </a:pPr>
            <a:endParaRPr lang="en-US" dirty="0" smtClean="0"/>
          </a:p>
          <a:p>
            <a:pPr marL="457200" indent="-342900">
              <a:spcBef>
                <a:spcPts val="1000"/>
              </a:spcBef>
              <a:buSzPts val="1800"/>
            </a:pPr>
            <a:r>
              <a:rPr lang="en-US" dirty="0" smtClean="0"/>
              <a:t>Correct </a:t>
            </a:r>
            <a:r>
              <a:rPr lang="en-US" dirty="0"/>
              <a:t>any misinformation, while validating any expressed </a:t>
            </a:r>
            <a:r>
              <a:rPr lang="en-US" dirty="0" smtClean="0"/>
              <a:t>emotions</a:t>
            </a:r>
          </a:p>
          <a:p>
            <a:pPr marL="685800" lvl="1" indent="-342900">
              <a:spcBef>
                <a:spcPts val="400"/>
              </a:spcBef>
              <a:spcAft>
                <a:spcPts val="200"/>
              </a:spcAft>
              <a:buSzPts val="1800"/>
            </a:pPr>
            <a:r>
              <a:rPr lang="en-US" dirty="0" smtClean="0"/>
              <a:t>It can help to “wonder” about </a:t>
            </a:r>
            <a:r>
              <a:rPr lang="en-US" dirty="0"/>
              <a:t>any feelings they might be </a:t>
            </a:r>
            <a:r>
              <a:rPr lang="en-US" dirty="0" smtClean="0"/>
              <a:t>having</a:t>
            </a:r>
          </a:p>
          <a:p>
            <a:pPr marL="685800" lvl="1" indent="-342900">
              <a:spcBef>
                <a:spcPts val="400"/>
              </a:spcBef>
              <a:spcAft>
                <a:spcPts val="200"/>
              </a:spcAft>
              <a:buSzPts val="1800"/>
            </a:pPr>
            <a:r>
              <a:rPr lang="en-US" dirty="0" smtClean="0"/>
              <a:t>Acknowledge </a:t>
            </a:r>
            <a:r>
              <a:rPr lang="en-US" dirty="0"/>
              <a:t>your own feelings to model appropriate </a:t>
            </a:r>
            <a:r>
              <a:rPr lang="en-US" dirty="0" smtClean="0"/>
              <a:t>coping (e.g., “Things </a:t>
            </a:r>
            <a:r>
              <a:rPr lang="en-US" dirty="0"/>
              <a:t>feel scary right now. It is okay to feel scared. We have each other, what can we do to help make ourselves feel better</a:t>
            </a:r>
            <a:r>
              <a:rPr lang="en-US" dirty="0" smtClean="0"/>
              <a:t>?”) </a:t>
            </a:r>
            <a:endParaRPr lang="en-US" sz="2400" dirty="0"/>
          </a:p>
          <a:p>
            <a:pPr marL="114300" lvl="0" indent="0">
              <a:spcBef>
                <a:spcPts val="100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1ff2ae5a7_1_5"/>
          <p:cNvSpPr txBox="1">
            <a:spLocks noGrp="1"/>
          </p:cNvSpPr>
          <p:nvPr>
            <p:ph idx="1"/>
          </p:nvPr>
        </p:nvSpPr>
        <p:spPr>
          <a:xfrm>
            <a:off x="536331" y="1195754"/>
            <a:ext cx="11201400" cy="53017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 smtClean="0"/>
              <a:t>For Parents:</a:t>
            </a:r>
            <a:endParaRPr b="1" dirty="0" smtClean="0"/>
          </a:p>
          <a:p>
            <a:pPr marL="6858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Handouts</a:t>
            </a:r>
            <a:r>
              <a:rPr lang="en-US" dirty="0"/>
              <a:t>:</a:t>
            </a:r>
            <a:endParaRPr dirty="0"/>
          </a:p>
          <a:p>
            <a:pPr marL="86868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u="sng" dirty="0">
                <a:solidFill>
                  <a:schemeClr val="hlink"/>
                </a:solidFill>
                <a:hlinkClick r:id="rId3"/>
              </a:rPr>
              <a:t>https://www.nasponline.org/resources-and-publications/resources-and-podcasts/school-climate-safety-and-crisis/health-crisis-resources/talking-to-children-about-covid-19-(coronavirus)-a-parent-resource</a:t>
            </a:r>
            <a:endParaRPr sz="1400" dirty="0"/>
          </a:p>
          <a:p>
            <a:pPr marL="86868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u="sng" dirty="0">
                <a:solidFill>
                  <a:schemeClr val="hlink"/>
                </a:solidFill>
                <a:hlinkClick r:id="rId4"/>
              </a:rPr>
              <a:t>https://www.nami.org/getattachment/About-NAMI/NAMI-News/2020/NAMI-Updates-on-the-Coronavirus/COVID-19-Updated-Guide-1.pdf</a:t>
            </a:r>
            <a:endParaRPr sz="1400" dirty="0"/>
          </a:p>
          <a:p>
            <a:pPr marL="868680" indent="-317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u="sng" dirty="0">
                <a:solidFill>
                  <a:schemeClr val="hlink"/>
                </a:solidFill>
                <a:hlinkClick r:id="rId5"/>
              </a:rPr>
              <a:t>https://www.postregister.com/chronicle/coronavirus/how-to-talk-to-your-kids-about-covid/article_9e41012f-35b6-507a-a117-b60a5f68c1df.html</a:t>
            </a:r>
            <a:r>
              <a:rPr lang="en-US" sz="1400" dirty="0"/>
              <a:t> </a:t>
            </a:r>
            <a:endParaRPr sz="1400" dirty="0" smtClean="0"/>
          </a:p>
          <a:p>
            <a:pPr marL="6858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Helpful article </a:t>
            </a:r>
            <a:r>
              <a:rPr lang="en-US" sz="2000" dirty="0" smtClean="0"/>
              <a:t>(Dos </a:t>
            </a:r>
            <a:r>
              <a:rPr lang="en-US" sz="2000" dirty="0"/>
              <a:t>&amp; </a:t>
            </a:r>
            <a:r>
              <a:rPr lang="en-US" sz="2000" dirty="0" smtClean="0"/>
              <a:t>Don’ts)</a:t>
            </a:r>
          </a:p>
          <a:p>
            <a:pPr marL="9144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u="sng" dirty="0" smtClean="0">
                <a:solidFill>
                  <a:schemeClr val="hlink"/>
                </a:solidFill>
                <a:hlinkClick r:id="rId6"/>
              </a:rPr>
              <a:t>https</a:t>
            </a:r>
            <a:r>
              <a:rPr lang="en-US" sz="1200" u="sng" dirty="0">
                <a:solidFill>
                  <a:schemeClr val="hlink"/>
                </a:solidFill>
                <a:hlinkClick r:id="rId6"/>
              </a:rPr>
              <a:t>://</a:t>
            </a:r>
            <a:r>
              <a:rPr lang="en-US" sz="1200" u="sng" dirty="0" smtClean="0">
                <a:solidFill>
                  <a:schemeClr val="hlink"/>
                </a:solidFill>
                <a:hlinkClick r:id="rId6"/>
              </a:rPr>
              <a:t>www.cstsonline.org/assets/media/documents/CSTS_FS_Sustaining_Well_Being_Healthcare_Personnel_during.pdf.pdf</a:t>
            </a:r>
            <a:endParaRPr dirty="0"/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/>
              <a:t>For </a:t>
            </a:r>
            <a:r>
              <a:rPr lang="en-US" b="1" dirty="0" smtClean="0"/>
              <a:t>Children:</a:t>
            </a:r>
            <a:endParaRPr b="1" dirty="0"/>
          </a:p>
          <a:p>
            <a:pPr marL="6858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Helpful book (7 and under): </a:t>
            </a:r>
          </a:p>
          <a:p>
            <a:pPr marL="9144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u="sng" dirty="0" smtClean="0">
                <a:solidFill>
                  <a:schemeClr val="hlink"/>
                </a:solidFill>
                <a:hlinkClick r:id="rId7"/>
              </a:rPr>
              <a:t>https</a:t>
            </a:r>
            <a:r>
              <a:rPr lang="en-US" sz="1200" u="sng" dirty="0">
                <a:solidFill>
                  <a:schemeClr val="hlink"/>
                </a:solidFill>
                <a:hlinkClick r:id="rId7"/>
              </a:rPr>
              <a:t>://www.mindheart.co/descargables</a:t>
            </a:r>
            <a:endParaRPr lang="en-US" sz="1200" dirty="0"/>
          </a:p>
          <a:p>
            <a:pPr marL="6858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Helpful </a:t>
            </a:r>
            <a:r>
              <a:rPr lang="en-US" dirty="0"/>
              <a:t>child video </a:t>
            </a:r>
            <a:r>
              <a:rPr lang="en-US" dirty="0" smtClean="0"/>
              <a:t>(Brain </a:t>
            </a:r>
            <a:r>
              <a:rPr lang="en-US" dirty="0"/>
              <a:t>P</a:t>
            </a:r>
            <a:r>
              <a:rPr lang="en-US" dirty="0" smtClean="0"/>
              <a:t>op):</a:t>
            </a:r>
            <a:endParaRPr lang="en-US" dirty="0"/>
          </a:p>
          <a:p>
            <a:pPr marL="9144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u="sng" dirty="0" smtClean="0">
                <a:solidFill>
                  <a:schemeClr val="hlink"/>
                </a:solidFill>
                <a:hlinkClick r:id="rId8"/>
              </a:rPr>
              <a:t>https</a:t>
            </a:r>
            <a:r>
              <a:rPr lang="en-US" sz="1200" u="sng" dirty="0">
                <a:solidFill>
                  <a:schemeClr val="hlink"/>
                </a:solidFill>
                <a:hlinkClick r:id="rId8"/>
              </a:rPr>
              <a:t>://www.brainpop.com/health/diseasesinjuriesandconditions/coronavirus/</a:t>
            </a:r>
            <a:endParaRPr sz="1200" dirty="0"/>
          </a:p>
          <a:p>
            <a:pPr marL="6858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Comic </a:t>
            </a:r>
            <a:r>
              <a:rPr lang="en-US" dirty="0" smtClean="0"/>
              <a:t>Book</a:t>
            </a:r>
            <a:r>
              <a:rPr lang="en-US" dirty="0"/>
              <a:t>: </a:t>
            </a:r>
          </a:p>
          <a:p>
            <a:pPr marL="9144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u="sng" dirty="0" smtClean="0">
                <a:solidFill>
                  <a:schemeClr val="hlink"/>
                </a:solidFill>
                <a:hlinkClick r:id="rId9"/>
              </a:rPr>
              <a:t>https</a:t>
            </a:r>
            <a:r>
              <a:rPr lang="en-US" sz="1200" u="sng" dirty="0">
                <a:solidFill>
                  <a:schemeClr val="hlink"/>
                </a:solidFill>
                <a:hlinkClick r:id="rId9"/>
              </a:rPr>
              <a:t>://www.npr.org/sections/goatsandsoda/2020/02/28/809580453/just-for-kids-a-comic-exploring-the-new-coronavirus</a:t>
            </a:r>
            <a:endParaRPr sz="1200" dirty="0"/>
          </a:p>
          <a:p>
            <a:pPr marL="6858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PBS</a:t>
            </a:r>
          </a:p>
          <a:p>
            <a:pPr marL="9144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u="sng" dirty="0" smtClean="0">
                <a:solidFill>
                  <a:schemeClr val="hlink"/>
                </a:solidFill>
              </a:rPr>
              <a:t>https</a:t>
            </a:r>
            <a:r>
              <a:rPr lang="en-US" sz="1200" u="sng" dirty="0">
                <a:solidFill>
                  <a:schemeClr val="hlink"/>
                </a:solidFill>
              </a:rPr>
              <a:t>://</a:t>
            </a:r>
            <a:r>
              <a:rPr lang="en-US" sz="1200" u="sng" dirty="0" smtClean="0">
                <a:solidFill>
                  <a:schemeClr val="hlink"/>
                </a:solidFill>
              </a:rPr>
              <a:t>www.pbs.org/parents/thrive/how-to-talk-to-your-kids-about-coronavirus</a:t>
            </a:r>
            <a:endParaRPr lang="en-US" sz="12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204546" y="389793"/>
            <a:ext cx="10339754" cy="999392"/>
          </a:xfrm>
        </p:spPr>
        <p:txBody>
          <a:bodyPr/>
          <a:lstStyle/>
          <a:p>
            <a:pPr algn="r"/>
            <a:r>
              <a:rPr lang="en-US" b="1" dirty="0" smtClean="0"/>
              <a:t>Resources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>
            <a:spLocks noGrp="1"/>
          </p:cNvSpPr>
          <p:nvPr>
            <p:ph idx="1"/>
          </p:nvPr>
        </p:nvSpPr>
        <p:spPr>
          <a:xfrm>
            <a:off x="800100" y="1424353"/>
            <a:ext cx="10770577" cy="495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Limit news intake</a:t>
            </a:r>
          </a:p>
          <a:p>
            <a:pPr marL="5715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Give yourself a limit on </a:t>
            </a:r>
            <a:r>
              <a:rPr lang="en-US" dirty="0"/>
              <a:t>number of </a:t>
            </a:r>
            <a:r>
              <a:rPr lang="en-US" dirty="0" smtClean="0"/>
              <a:t>articles/amount </a:t>
            </a:r>
            <a:r>
              <a:rPr lang="en-US" dirty="0"/>
              <a:t>of time exposed to </a:t>
            </a:r>
            <a:r>
              <a:rPr lang="en-US" dirty="0" smtClean="0"/>
              <a:t>media</a:t>
            </a:r>
          </a:p>
          <a:p>
            <a:pPr marL="5715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Avoid news </a:t>
            </a:r>
            <a:r>
              <a:rPr lang="en-US" dirty="0"/>
              <a:t>before bed </a:t>
            </a:r>
          </a:p>
          <a:p>
            <a:pPr marL="5715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Pay </a:t>
            </a:r>
            <a:r>
              <a:rPr lang="en-US" dirty="0"/>
              <a:t>attention to your physical and emotional “warning signs” </a:t>
            </a:r>
            <a:r>
              <a:rPr lang="en-US" dirty="0" smtClean="0"/>
              <a:t>(e.g., muscle </a:t>
            </a:r>
            <a:r>
              <a:rPr lang="en-US" dirty="0"/>
              <a:t>tension, </a:t>
            </a:r>
            <a:r>
              <a:rPr lang="en-US" dirty="0" smtClean="0"/>
              <a:t>racing thoughts, etc</a:t>
            </a:r>
            <a:r>
              <a:rPr lang="en-US" dirty="0"/>
              <a:t>.) </a:t>
            </a:r>
            <a:r>
              <a:rPr lang="en-US" dirty="0" smtClean="0"/>
              <a:t>while at work at and home </a:t>
            </a:r>
          </a:p>
          <a:p>
            <a:pPr marL="5715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i="1" dirty="0" smtClean="0"/>
              <a:t>Use this to identify </a:t>
            </a:r>
            <a:r>
              <a:rPr lang="en-US" i="1" dirty="0"/>
              <a:t>when to implement your most effective </a:t>
            </a:r>
            <a:r>
              <a:rPr lang="en-US" i="1" dirty="0" smtClean="0"/>
              <a:t>stress-management strategy! </a:t>
            </a:r>
          </a:p>
          <a:p>
            <a:pPr marL="5715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Mindfulness activities </a:t>
            </a:r>
            <a:r>
              <a:rPr lang="en-US" dirty="0"/>
              <a:t>help to focus attention on the present </a:t>
            </a:r>
            <a:r>
              <a:rPr lang="en-US" dirty="0" smtClean="0"/>
              <a:t>moment</a:t>
            </a:r>
          </a:p>
          <a:p>
            <a:pPr marL="5715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Breathing</a:t>
            </a:r>
            <a:r>
              <a:rPr lang="en-US" dirty="0" smtClean="0"/>
              <a:t> – deep, controlled “belly” breaths (vs. short, “chest” breaths)</a:t>
            </a:r>
          </a:p>
          <a:p>
            <a:pPr marL="5715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Guided meditation </a:t>
            </a:r>
            <a:r>
              <a:rPr lang="en-US" dirty="0" smtClean="0"/>
              <a:t>– helps to increase </a:t>
            </a:r>
            <a:r>
              <a:rPr lang="en-US" i="1" dirty="0" smtClean="0"/>
              <a:t>awareness</a:t>
            </a:r>
            <a:r>
              <a:rPr lang="en-US" dirty="0" smtClean="0"/>
              <a:t> and gain </a:t>
            </a:r>
            <a:r>
              <a:rPr lang="en-US" i="1" dirty="0" smtClean="0"/>
              <a:t>perspective</a:t>
            </a:r>
            <a:endParaRPr lang="en-US" dirty="0" smtClean="0"/>
          </a:p>
          <a:p>
            <a:pPr marL="5715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“Grounding” techniques </a:t>
            </a:r>
            <a:r>
              <a:rPr lang="en-US" dirty="0" smtClean="0"/>
              <a:t>– using our 5 senses or tangible objects to help move through distress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07376"/>
            <a:ext cx="10348546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Strategies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>
            <a:spLocks noGrp="1"/>
          </p:cNvSpPr>
          <p:nvPr>
            <p:ph idx="1"/>
          </p:nvPr>
        </p:nvSpPr>
        <p:spPr>
          <a:xfrm>
            <a:off x="529390" y="1301262"/>
            <a:ext cx="7904748" cy="4919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indent="-342900">
              <a:spcBef>
                <a:spcPts val="0"/>
              </a:spcBef>
              <a:buSzPts val="1800"/>
            </a:pPr>
            <a:r>
              <a:rPr lang="en-US" sz="2000" dirty="0" smtClean="0"/>
              <a:t>A </a:t>
            </a:r>
            <a:r>
              <a:rPr lang="en-US" sz="2000" dirty="0"/>
              <a:t>strategy we often share with our patients is </a:t>
            </a:r>
            <a:r>
              <a:rPr lang="en-US" sz="2000" dirty="0" smtClean="0"/>
              <a:t>“</a:t>
            </a:r>
            <a:r>
              <a:rPr lang="en-US" sz="2000" u="sng" dirty="0" smtClean="0"/>
              <a:t>Square Breathing</a:t>
            </a:r>
            <a:r>
              <a:rPr lang="en-US" sz="2000" dirty="0" smtClean="0"/>
              <a:t>” (see diagram to the right)</a:t>
            </a:r>
            <a:endParaRPr sz="2000" u="sng" dirty="0" smtClean="0"/>
          </a:p>
          <a:p>
            <a:pPr marL="685800" indent="-342900">
              <a:spcBef>
                <a:spcPts val="0"/>
              </a:spcBef>
              <a:buSzPts val="1800"/>
            </a:pPr>
            <a:r>
              <a:rPr lang="en-US" sz="2000" dirty="0" smtClean="0"/>
              <a:t>It can help us to center ourselves when feeling overwhelmed </a:t>
            </a:r>
            <a:endParaRPr sz="2000" dirty="0" smtClean="0"/>
          </a:p>
          <a:p>
            <a:pPr marL="685800" indent="-342900">
              <a:spcBef>
                <a:spcPts val="0"/>
              </a:spcBef>
              <a:buSzPts val="1800"/>
            </a:pPr>
            <a:r>
              <a:rPr lang="en-US" sz="2000" dirty="0" smtClean="0"/>
              <a:t>If </a:t>
            </a:r>
            <a:r>
              <a:rPr lang="en-US" sz="2000" dirty="0"/>
              <a:t>you are able: </a:t>
            </a:r>
            <a:r>
              <a:rPr lang="en-US" sz="2000" dirty="0" smtClean="0"/>
              <a:t>breathe </a:t>
            </a:r>
            <a:r>
              <a:rPr lang="en-US" sz="2000" dirty="0"/>
              <a:t>in for 4 </a:t>
            </a:r>
            <a:r>
              <a:rPr lang="en-US" sz="2000" dirty="0" smtClean="0"/>
              <a:t>seconds, </a:t>
            </a:r>
            <a:r>
              <a:rPr lang="en-US" sz="2000" dirty="0"/>
              <a:t>hold for 4 </a:t>
            </a:r>
            <a:r>
              <a:rPr lang="en-US" sz="2000" dirty="0" smtClean="0"/>
              <a:t>seconds, breathe </a:t>
            </a:r>
            <a:r>
              <a:rPr lang="en-US" sz="2000" dirty="0"/>
              <a:t>out for 4 </a:t>
            </a:r>
            <a:r>
              <a:rPr lang="en-US" sz="2000" dirty="0" smtClean="0"/>
              <a:t>seconds, </a:t>
            </a:r>
            <a:r>
              <a:rPr lang="en-US" sz="2000" dirty="0"/>
              <a:t>hold for 4 </a:t>
            </a:r>
            <a:r>
              <a:rPr lang="en-US" sz="2000" dirty="0" smtClean="0"/>
              <a:t>seconds, and </a:t>
            </a:r>
            <a:r>
              <a:rPr lang="en-US" sz="2000" dirty="0"/>
              <a:t>repeat </a:t>
            </a:r>
            <a:r>
              <a:rPr lang="en-US" sz="2000" dirty="0" smtClean="0"/>
              <a:t>x3  </a:t>
            </a:r>
          </a:p>
          <a:p>
            <a:pPr marL="685800" indent="-342900">
              <a:spcBef>
                <a:spcPts val="0"/>
              </a:spcBef>
              <a:buSzPts val="1800"/>
            </a:pPr>
            <a:r>
              <a:rPr lang="en-US" sz="2000" dirty="0" smtClean="0"/>
              <a:t>Modify based on what feels best for </a:t>
            </a:r>
            <a:r>
              <a:rPr lang="en-US" sz="2000" i="1" dirty="0" smtClean="0"/>
              <a:t>you</a:t>
            </a:r>
            <a:endParaRPr lang="en-US" dirty="0"/>
          </a:p>
          <a:p>
            <a:pPr marL="342900" indent="0">
              <a:spcBef>
                <a:spcPts val="0"/>
              </a:spcBef>
              <a:buSzPts val="1800"/>
              <a:buNone/>
            </a:pPr>
            <a:endParaRPr dirty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Diaphragmatic Breathing (see attached handout)</a:t>
            </a:r>
          </a:p>
          <a:p>
            <a:pPr marL="342900" indent="-342900">
              <a:spcBef>
                <a:spcPts val="0"/>
              </a:spcBef>
            </a:pPr>
            <a:endParaRPr lang="en-US" sz="2000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Breath-work Seminars: </a:t>
            </a:r>
            <a:r>
              <a:rPr lang="en-US" sz="1600" u="sng" dirty="0">
                <a:solidFill>
                  <a:schemeClr val="hlink"/>
                </a:solidFill>
                <a:hlinkClick r:id="rId3"/>
              </a:rPr>
              <a:t>https://alchemyofbreath.com/breathwork-webinar/</a:t>
            </a:r>
            <a:endParaRPr lang="en-US" sz="1600" u="sng" dirty="0">
              <a:solidFill>
                <a:schemeClr val="hlin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u="sng" dirty="0" smtClean="0"/>
              <a:t>Important note about </a:t>
            </a:r>
            <a:r>
              <a:rPr lang="en-US" sz="2000" i="1" u="sng" dirty="0" smtClean="0"/>
              <a:t>face masks!</a:t>
            </a:r>
            <a:r>
              <a:rPr lang="en-US" sz="2000" dirty="0" smtClean="0"/>
              <a:t> - wearing </a:t>
            </a:r>
            <a:r>
              <a:rPr lang="en-US" sz="2000" dirty="0"/>
              <a:t>a mask throughout the day can actually </a:t>
            </a:r>
            <a:r>
              <a:rPr lang="en-US" sz="2000" i="1" dirty="0"/>
              <a:t>induce</a:t>
            </a:r>
            <a:r>
              <a:rPr lang="en-US" sz="2000" dirty="0"/>
              <a:t> anxiety due to extended periods of shallow “chest” breathing – </a:t>
            </a:r>
            <a:r>
              <a:rPr lang="en-US" sz="2000" dirty="0" smtClean="0"/>
              <a:t>to avoid feelings of panic/hyperventilation, take </a:t>
            </a:r>
            <a:r>
              <a:rPr lang="en-US" sz="2000" dirty="0"/>
              <a:t>breaks throughout the day to find an isolated space, remove your mask, and practice </a:t>
            </a:r>
            <a:r>
              <a:rPr lang="en-US" sz="2000" u="sng" dirty="0"/>
              <a:t>deep</a:t>
            </a:r>
            <a:r>
              <a:rPr lang="en-US" sz="2000" dirty="0"/>
              <a:t> breathing (setting alarms/alerts may be a helpful reminder!)  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pic>
        <p:nvPicPr>
          <p:cNvPr id="186" name="Google Shape;186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9754" y="1756052"/>
            <a:ext cx="3506175" cy="3389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43000" y="407376"/>
            <a:ext cx="10348546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Deep Breathing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idx="1"/>
          </p:nvPr>
        </p:nvSpPr>
        <p:spPr>
          <a:xfrm>
            <a:off x="694592" y="1538653"/>
            <a:ext cx="10796954" cy="46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 smtClean="0"/>
              <a:t>Offers a state of relaxed concentration invoked and led by an experienced person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This takes </a:t>
            </a:r>
            <a:r>
              <a:rPr lang="en-US" dirty="0" smtClean="0"/>
              <a:t>practice - </a:t>
            </a:r>
            <a:r>
              <a:rPr lang="en-US" dirty="0"/>
              <a:t>be easy on yourself if it’s difficult at </a:t>
            </a:r>
            <a:r>
              <a:rPr lang="en-US" dirty="0" smtClean="0"/>
              <a:t>first!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Here is a link with brief descriptions of meditation podcasts that may help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https://www.verywellmind.com/best-meditation-podcasts-4771686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Here is a link for a guided meditation video titled “15 Minute Guided Meditation </a:t>
            </a:r>
            <a:r>
              <a:rPr lang="en-US" dirty="0" smtClean="0"/>
              <a:t>to </a:t>
            </a:r>
            <a:r>
              <a:rPr lang="en-US" dirty="0"/>
              <a:t>Find Peace in Uncertain Times”</a:t>
            </a:r>
            <a:endParaRPr dirty="0"/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https://www.youtube.com/watch?v=W19PdslW7iw</a:t>
            </a:r>
            <a:endParaRPr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07376"/>
            <a:ext cx="10348546" cy="1131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/>
              <a:t>Guided Meditation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300</TotalTime>
  <Words>1270</Words>
  <Application>Microsoft Office PowerPoint</Application>
  <PresentationFormat>Widescreen</PresentationFormat>
  <Paragraphs>136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Century Gothic</vt:lpstr>
      <vt:lpstr>Arial</vt:lpstr>
      <vt:lpstr>Corbel</vt:lpstr>
      <vt:lpstr>Basis</vt:lpstr>
      <vt:lpstr>COPING TOGETHER</vt:lpstr>
      <vt:lpstr>The Collective Experience</vt:lpstr>
      <vt:lpstr>Our Feelings Are Normal</vt:lpstr>
      <vt:lpstr>Worrying About Our Families</vt:lpstr>
      <vt:lpstr>Talking To Your Kids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TOGETHER</dc:title>
  <dc:creator>Windows User</dc:creator>
  <cp:lastModifiedBy>Schoen, Chelsea</cp:lastModifiedBy>
  <cp:revision>29</cp:revision>
  <dcterms:created xsi:type="dcterms:W3CDTF">2020-03-20T01:50:43Z</dcterms:created>
  <dcterms:modified xsi:type="dcterms:W3CDTF">2020-05-14T20:02:42Z</dcterms:modified>
</cp:coreProperties>
</file>